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394" r:id="rId2"/>
    <p:sldId id="258" r:id="rId3"/>
    <p:sldId id="259" r:id="rId4"/>
    <p:sldId id="260" r:id="rId5"/>
    <p:sldId id="375" r:id="rId6"/>
    <p:sldId id="261" r:id="rId7"/>
    <p:sldId id="262" r:id="rId8"/>
    <p:sldId id="263" r:id="rId9"/>
    <p:sldId id="264" r:id="rId10"/>
    <p:sldId id="265" r:id="rId11"/>
    <p:sldId id="266" r:id="rId12"/>
    <p:sldId id="391" r:id="rId13"/>
    <p:sldId id="267" r:id="rId14"/>
    <p:sldId id="269" r:id="rId15"/>
    <p:sldId id="272" r:id="rId16"/>
    <p:sldId id="359" r:id="rId17"/>
    <p:sldId id="376" r:id="rId18"/>
    <p:sldId id="361" r:id="rId19"/>
    <p:sldId id="385" r:id="rId20"/>
    <p:sldId id="386" r:id="rId21"/>
    <p:sldId id="387" r:id="rId22"/>
    <p:sldId id="388" r:id="rId23"/>
    <p:sldId id="389" r:id="rId24"/>
    <p:sldId id="362" r:id="rId25"/>
    <p:sldId id="363" r:id="rId26"/>
    <p:sldId id="364" r:id="rId27"/>
    <p:sldId id="365" r:id="rId28"/>
    <p:sldId id="366" r:id="rId29"/>
    <p:sldId id="392" r:id="rId30"/>
    <p:sldId id="367" r:id="rId31"/>
    <p:sldId id="368" r:id="rId32"/>
    <p:sldId id="369" r:id="rId33"/>
    <p:sldId id="384" r:id="rId34"/>
    <p:sldId id="390" r:id="rId35"/>
    <p:sldId id="377" r:id="rId36"/>
    <p:sldId id="378" r:id="rId37"/>
    <p:sldId id="379" r:id="rId38"/>
    <p:sldId id="380" r:id="rId39"/>
    <p:sldId id="356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855EF-9402-4302-BB96-391742A124C1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C9719-72E4-431A-9485-9D178CA7A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443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829972-7309-4727-97D5-151AA7CE6560}" type="slidenum">
              <a:rPr lang="ru-RU">
                <a:latin typeface="Tahoma" pitchFamily="34" charset="0"/>
              </a:rPr>
              <a:pPr eaLnBrk="1" hangingPunct="1"/>
              <a:t>1</a:t>
            </a:fld>
            <a:endParaRPr lang="ru-RU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C164-8726-4CA5-B8A1-4290B9CB663A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AE1-7C73-449C-8062-C910729951B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C164-8726-4CA5-B8A1-4290B9CB663A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AE1-7C73-449C-8062-C91072995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C164-8726-4CA5-B8A1-4290B9CB663A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AE1-7C73-449C-8062-C91072995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C164-8726-4CA5-B8A1-4290B9CB663A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AE1-7C73-449C-8062-C910729951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C164-8726-4CA5-B8A1-4290B9CB663A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AE1-7C73-449C-8062-C91072995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C164-8726-4CA5-B8A1-4290B9CB663A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AE1-7C73-449C-8062-C91072995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C164-8726-4CA5-B8A1-4290B9CB663A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AE1-7C73-449C-8062-C91072995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C164-8726-4CA5-B8A1-4290B9CB663A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AE1-7C73-449C-8062-C91072995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C164-8726-4CA5-B8A1-4290B9CB663A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AE1-7C73-449C-8062-C91072995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C164-8726-4CA5-B8A1-4290B9CB663A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AE1-7C73-449C-8062-C91072995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C164-8726-4CA5-B8A1-4290B9CB663A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AE1-7C73-449C-8062-C91072995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7A8C164-8726-4CA5-B8A1-4290B9CB663A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495AAE1-7C73-449C-8062-C910729951B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1"/>
          <p:cNvSpPr>
            <a:spLocks noChangeArrowheads="1"/>
          </p:cNvSpPr>
          <p:nvPr/>
        </p:nvSpPr>
        <p:spPr bwMode="auto">
          <a:xfrm>
            <a:off x="179388" y="188913"/>
            <a:ext cx="87137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ru-RU" sz="1400">
                <a:solidFill>
                  <a:srgbClr val="FFFF00"/>
                </a:solidFill>
              </a:rPr>
              <a:t>МИНИСТЕРСТВО </a:t>
            </a:r>
            <a:r>
              <a:rPr kumimoji="1" lang="en-US" sz="1400">
                <a:solidFill>
                  <a:srgbClr val="FFFF00"/>
                </a:solidFill>
              </a:rPr>
              <a:t> </a:t>
            </a:r>
            <a:r>
              <a:rPr kumimoji="1" lang="ru-RU" sz="1400">
                <a:solidFill>
                  <a:srgbClr val="FFFF00"/>
                </a:solidFill>
              </a:rPr>
              <a:t>ОБРАЗОВАНИЯ И НАУКИ РОССИЙСКОЙ ФЕДЕРАЦИИ</a:t>
            </a:r>
          </a:p>
          <a:p>
            <a:pPr algn="ctr"/>
            <a:r>
              <a:rPr kumimoji="1" lang="ru-RU" sz="1400">
                <a:solidFill>
                  <a:srgbClr val="FFFF00"/>
                </a:solidFill>
              </a:rPr>
              <a:t>ФЕДЕРАЛЬНОЕ ГОСУДАРСТВЕННОЕ БЮДЖЕТНОЕ ОБРАЗОВАТЕЛЬНОЕ</a:t>
            </a:r>
          </a:p>
          <a:p>
            <a:pPr algn="ctr"/>
            <a:r>
              <a:rPr kumimoji="1" lang="ru-RU" sz="1400">
                <a:solidFill>
                  <a:srgbClr val="FFFF00"/>
                </a:solidFill>
              </a:rPr>
              <a:t>УЧРЕЖДЕНИЕ ВЫСШЕГО ОБРАЗОВАНИЯ</a:t>
            </a:r>
          </a:p>
          <a:p>
            <a:pPr algn="ctr"/>
            <a:r>
              <a:rPr kumimoji="1" lang="ru-RU" sz="1400">
                <a:solidFill>
                  <a:srgbClr val="FFFF00"/>
                </a:solidFill>
              </a:rPr>
              <a:t>«РОСТОВСКИЙ ГОСУДАРСТВЕННЫЙ ЭКОНОМИЧЕСКИЙ УНИВЕРСИТЕТ (РИНХ)»</a:t>
            </a:r>
            <a:endParaRPr lang="ru-RU" sz="1400"/>
          </a:p>
        </p:txBody>
      </p:sp>
      <p:sp>
        <p:nvSpPr>
          <p:cNvPr id="3075" name="Прямоугольник 2"/>
          <p:cNvSpPr>
            <a:spLocks noChangeArrowheads="1"/>
          </p:cNvSpPr>
          <p:nvPr/>
        </p:nvSpPr>
        <p:spPr bwMode="auto">
          <a:xfrm>
            <a:off x="3149600" y="2806700"/>
            <a:ext cx="2589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ru-RU" sz="1400">
                <a:solidFill>
                  <a:srgbClr val="FFFF00"/>
                </a:solidFill>
              </a:rPr>
              <a:t>ЮРИДИЧЕСКИЙ ФАКУЛЬТЕТ </a:t>
            </a:r>
            <a:endParaRPr lang="ru-RU" sz="1400"/>
          </a:p>
        </p:txBody>
      </p:sp>
      <p:sp>
        <p:nvSpPr>
          <p:cNvPr id="4" name="Прямоугольник 3"/>
          <p:cNvSpPr/>
          <p:nvPr/>
        </p:nvSpPr>
        <p:spPr>
          <a:xfrm>
            <a:off x="241300" y="3224213"/>
            <a:ext cx="8713788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КАФЕДРА СУДЕБНОЙ ЭКСПЕРТИЗЫ И КРИМИНАЛИСТИКИ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6513" y="3789363"/>
            <a:ext cx="411480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ИНФОРМАЦИОННЫЙ МАТЕРИАЛ</a:t>
            </a:r>
          </a:p>
        </p:txBody>
      </p:sp>
      <p:sp>
        <p:nvSpPr>
          <p:cNvPr id="3078" name="Прямоугольник 5"/>
          <p:cNvSpPr>
            <a:spLocks noChangeArrowheads="1"/>
          </p:cNvSpPr>
          <p:nvPr/>
        </p:nvSpPr>
        <p:spPr bwMode="auto">
          <a:xfrm>
            <a:off x="241300" y="4292600"/>
            <a:ext cx="878522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«</a:t>
            </a:r>
            <a:r>
              <a:rPr lang="ru-RU" sz="2800" b="1" dirty="0">
                <a:solidFill>
                  <a:srgbClr val="FFC000"/>
                </a:solidFill>
              </a:rPr>
              <a:t>СОВЕРШЕНСТВОВАНИЕ ОРГАНИЗАЦИОННЫХ И ТАКТИЧЕСКИХ МЕТОДОВ РАСКРЫТИЯ ПРЕСТУПЛЕНИЙ</a:t>
            </a:r>
            <a:r>
              <a:rPr lang="ru-RU" sz="2800" b="1" dirty="0" smtClean="0">
                <a:solidFill>
                  <a:srgbClr val="FFC000"/>
                </a:solidFill>
              </a:rPr>
              <a:t>»</a:t>
            </a:r>
            <a:endParaRPr lang="ru-RU" sz="2800" b="1" dirty="0">
              <a:solidFill>
                <a:srgbClr val="FFC000"/>
              </a:solidFill>
            </a:endParaRPr>
          </a:p>
          <a:p>
            <a:pPr algn="ctr"/>
            <a:endParaRPr lang="ru-RU" sz="3200" b="1" dirty="0">
              <a:solidFill>
                <a:srgbClr val="FFC000"/>
              </a:solidFill>
            </a:endParaRPr>
          </a:p>
        </p:txBody>
      </p:sp>
      <p:pic>
        <p:nvPicPr>
          <p:cNvPr id="3079" name="Picture 8" descr="C:\Users\Leon\Desktop\ЛОГОТИП РИНХ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222375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646678"/>
      </p:ext>
    </p:extLst>
  </p:cSld>
  <p:clrMapOvr>
    <a:masterClrMapping/>
  </p:clrMapOvr>
  <p:transition spd="slow" advTm="1683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9375" y="1988840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2. В связи с тем, что, не раскрыв преступления, нельзя приступать к решению остальных задач уголовного судопроизводства, перечисленных в статье 6 УПК РФ, часть 1 данной статьи должна быть дополнена пунктом, определяющим, что одним из назначений уголовного производства является полное раскрытие преступлений.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961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 В законодательстве необходимо установить правило, согласно которому на уровне государственной статистики преступление следует считать раскрытым только после вынесения приговора суда. По нашему мнению, введение этого правила должно привести к тому, что оперативно-розыскные службы будут стремиться устанавливать подозреваемого, а дознаватели и следователи – доказать его вину, а не гоняться за «палочками», так как, если итогом их совместной деятельности не будет приговор суда, преступление в государственной статистике не будет считаться раскрытым. 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004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9731" y="404664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Статья 14. Презумпция невиновности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1. Обвиняемый считается невиновным, пока его виновность в совершении преступления не будет доказана в предусмотренном настоящим Кодексом порядке и установлена вступившим в законную силу приговором суда.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2. Подозреваемый или обвиняемый не обязан доказывать свою невиновность. Бремя доказывания обвинения и опровержения доводов, приводимых в защиту подозреваемого или обвиняемого, лежит на стороне обвинения.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3. Все сомнения в виновности обвиняемого, которые не могут быть устранены в порядке, установленном настоящим Кодексом, толкуются в пользу обвиняемого.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4. Обвинительный приговор не может быть основан на предположениях.</a:t>
            </a:r>
          </a:p>
        </p:txBody>
      </p:sp>
    </p:spTree>
    <p:extLst>
      <p:ext uri="{BB962C8B-B14F-4D97-AF65-F5344CB8AC3E}">
        <p14:creationId xmlns:p14="http://schemas.microsoft.com/office/powerpoint/2010/main" val="3113304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905506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Сегодня возникла насущная потребность однозначно определить термин «раскрытие преступлений» в научной и учебной литературе по уголовно-правовым дисциплинам, раскрыв содержание данной деятельности.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719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3319" y="692696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 С позиции работников дознания (уголовного розыска) преступление предлагается считать раскрытым, если был установлен и задержан подозреваемый. С позиции предварительного следствия преступление признается раскрытым после того, как проведено расследование и материалы УД с обвинительным заключением направлены в суд.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42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Знак равенства между обвиняемым и виновным – самая страшная ошибка в организации и осуществлении правосудия.</a:t>
            </a: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Данная позиция согласуется с положением статьи 49 Конституции Российской Федерации, которая гласит: «Каждый обвиняемый в совершении преступления считается невиновным, пока его виновность не будет доказана в предусмотренном федеральным законом порядке и установлено вступившим в законную силу приговором суда».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776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80728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На наш взгляд преступление будет раскрыто лишь тогда, когда конкретное лицо признано виновным в совершении этого преступления приговором суда, вступившим в законную силу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5299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Расследование преступлений — деятельность специально уполномоченных государственных органов по получению сведений о действии или бездействии, могущих иметь признаки преступления, установлению события и состава преступления, изобличению виновных в его совершении лиц, принятию мер по возмещению причиненного преступлением ущерба, выявлению причин и условий, способствовавших совершению преступления.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005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052736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Метод - это совокупность приемов, способов, принципов, с помощью которых изучаются пути достижения определенной цели, решения конкретной задачи. 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В науке метод - это применение определенных способов, приемов, задач теоретического исследования предмета выражается в системе категорий и законов.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027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404664"/>
            <a:ext cx="35557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Организационные методы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052736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Организационно-распорядительные, или организационно-административные, методы управления.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132856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Задача организационно-распорядительной или организационно-административной деятельности состоит в координации действий подчиненных. Организационно-административное воздействие обеспечивает четкость, дисциплинированность и порядок работы в коллективе (подразделении, отделе полиции и т.д.)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0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413338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Ежегодно на расширенных заседания Коллегий МВД России по итогам работы органов внутренних дел ставится ряд приоритетных задач. В первую очередь затрагивается проблема раскрываемости преступлений.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385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Организационно-административные методы решают те же задачи, что и экономические методы, но отличаются формами и приемами воздействия. 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Различие в том, что экономические методы разрешают руководителям выбирать различные формы и приемы воздействия для решения определенной задачи.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Организационно-распорядительные же методы предполагают однозначное воздействие, продиктованное приказом или распоряжением.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502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08720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Организационные методы предусматривают разработку организационных решений, определение необходимых ресурсов, сроков исполнения, ответственных лиц и предполагают контроль исполнения, за которым следуют новые организационно-распорядительные действия.</a:t>
            </a: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Организационно-распорядительные (организационно-административные) методы в основном опираются на власть руководителя, его права, присущую подразделению, ОП, и т.д. дисциплину.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09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1132" y="980728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Организационно-распорядительные методы оказывают прямое воздействие на управляемый объект через приказы, распоряжения, оперативные указания, отдаваемые письменно или устно, через контроль за их выполнением, а также систему административных средств поддержания служебной дисциплины.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896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Криминал</a:t>
            </a:r>
            <a:r>
              <a:rPr lang="ru-RU" sz="2400" b="1" dirty="0">
                <a:solidFill>
                  <a:srgbClr val="FFC000"/>
                </a:solidFill>
              </a:rPr>
              <a:t>и</a:t>
            </a:r>
            <a:r>
              <a:rPr lang="ru-RU" sz="2400" b="1" dirty="0" smtClean="0">
                <a:solidFill>
                  <a:srgbClr val="FFC000"/>
                </a:solidFill>
              </a:rPr>
              <a:t>стика (от лат. </a:t>
            </a:r>
            <a:r>
              <a:rPr lang="ru-RU" sz="2400" b="1" dirty="0" err="1" smtClean="0">
                <a:solidFill>
                  <a:srgbClr val="FFC000"/>
                </a:solidFill>
              </a:rPr>
              <a:t>criminalis</a:t>
            </a:r>
            <a:r>
              <a:rPr lang="ru-RU" sz="2400" b="1" dirty="0" smtClean="0">
                <a:solidFill>
                  <a:srgbClr val="FFC000"/>
                </a:solidFill>
              </a:rPr>
              <a:t> — преступный, относящийся к преступлению) — прикладная юридическая наука, исследующая закономерности приготовления, совершения и раскрытия преступления, возникновения и существования его следов, собирания, исследования, оценки и использования доказательств, а также разрабатывающая систему основанных на познании этих закономерностей специальных приёмов, методов и средств применяемых в ходе предварительного расследования для предупреждения, раскрытия и расследования преступлений, а также при рассмотрении уголовных дел в судах.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041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52736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Для познания процессов выявления, расследования и раскрытия преступлений используют философские, общенаучные и специальные методы: метод научной абстракции, принцип единства логического и исторического, анализ и синтез, индукция и дедукция, системный подход, статистическое наблюдение, выдвижение и проверка гипотез, моделирование процессов, проведение экспериментов, </a:t>
            </a:r>
            <a:r>
              <a:rPr lang="ru-RU" sz="2400" b="1" dirty="0" err="1" smtClean="0">
                <a:solidFill>
                  <a:srgbClr val="FFC000"/>
                </a:solidFill>
              </a:rPr>
              <a:t>экономико</a:t>
            </a:r>
            <a:r>
              <a:rPr lang="ru-RU" sz="2400" b="1" dirty="0" smtClean="0">
                <a:solidFill>
                  <a:srgbClr val="FFC000"/>
                </a:solidFill>
              </a:rPr>
              <a:t> -математические и статистические методы.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886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556792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Задачи, решаемые криминалистикой, предполагают использование ряда методов научного исследования. 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К ним относятся: всеобщий, общенаучные и специальные методы криминалистики.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5013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80728"/>
            <a:ext cx="81369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В структуру всеобщего метода криминалистики входят,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во-первых, законы и категории философии (учение о единичном и особенном и т.д.),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во-вторых, методы логического мышления. 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Они позволяют вскрывать сущность возникающих проблем, выяснять роль практики в научных исследованиях и в деятельности субъектов расследования преступлений.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5839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1284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 общенаучным методам криминалистики относятся: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наблюдение (непосредственное, например при осмотре места происшествия, и опосредованное, когда информация о событии получена от других лиц);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описание как средство фиксации в протоколе следственного действия полученных сведений;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эксперимент как действие по воспроизведению события с целью установления его природы, сущности и происхождения;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моделирование, которое может быть мысленным (например, при формировании розыскных и следственных версий), физическим (например, при создании макетов и муляжей) и математическим (например, при расчете скорости движения автомобиля по следам его торможения при дорожно-транспортном происшествии). Эти методы можно отнести к группе чувственно-рациональных.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2573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96752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Ко второй группе общенаучных методов относятся математические методы.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измерение различных физических характеристик, предметов, процессов;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вычисления;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геометрические построения;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кибернетические методы.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337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6054" y="1124744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К специальным относятся методы, разработанные собственно криминалистической наукой, а также методы, разработанные другими науками, но используемые в криминалистике. Первую группу представляют методы, применяемые при трасологических, баллистических, </a:t>
            </a:r>
            <a:r>
              <a:rPr lang="ru-RU" sz="2400" b="1" dirty="0" err="1">
                <a:solidFill>
                  <a:srgbClr val="FFC000"/>
                </a:solidFill>
              </a:rPr>
              <a:t>одорологических</a:t>
            </a:r>
            <a:r>
              <a:rPr lang="ru-RU" sz="2400" b="1" dirty="0">
                <a:solidFill>
                  <a:srgbClr val="FFC000"/>
                </a:solidFill>
              </a:rPr>
              <a:t>, почерковедческих и других исследованиях в области криминалистической техники. </a:t>
            </a:r>
          </a:p>
        </p:txBody>
      </p:sp>
    </p:spTree>
    <p:extLst>
      <p:ext uri="{BB962C8B-B14F-4D97-AF65-F5344CB8AC3E}">
        <p14:creationId xmlns:p14="http://schemas.microsoft.com/office/powerpoint/2010/main" val="3625747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484784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Несмотря на принимаемые меры, ежегодно раскрывается лишь каждое второе преступление. Не раскрытыми остаются более 1 миллиона преступлений, из них каждое четвертое — это тяжкое и особо тяжкое.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4005064"/>
            <a:ext cx="65882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Раскрываемость остается одним из базовых критериев работы полиции.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4106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 специальным методам других наук, применяемым в криминалистике, относятся: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социологические методы - используются при составлении криминалистической характеристики вида преступлений, при изучении процесса принятия следователем тактических решений в ходе расследования преступлений и т.д.;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психологические методы — при разработке тактических, тактико-психологических приемов допроса в конфликтной и в бесконфликтной ситуациях и т.д.;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биологические методы - при исследованиях объектов биологического происхождения (крови, волос, частиц тканей тела человека и т.д.) в рамках судебно-медицинской экспертизы вещественных доказательств, биологической экспертизы;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физические и химические методы - при исследованиях свойств веществ и материалов, в том числе на молекулярном уровне.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6676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1080" y="1556792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Преступная и криминалистическая деятельности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(как объекты ее познания) исследуются криминалистикой на двух уровнях теоретического и практического познания. 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Поэтому в комплексе методов криминалистики различают методы научного исследования и методы практической криминалистической познавательной деятельности, в частности следственной, экспертно- криминалистической и оперативно-розыскной.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3264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В группе специальных методов прежде всего выделяются такие методы, которые имеют значение для исследований в рамках всех видов криминалистической деятельности и всех ее структурных частей. 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К. их числу можно отнести методы криминалистической идентификации, криминалистических версий, криминалистического прогнозирования и диагностики, планирования и организации расследования.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397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8433" y="1124744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Значительная часть специальных методов формируется для решения частных технико-криминалистических, тактических и методических задач криминалистики. Все эти методы разрабатываются с учетом специфики объектов криминалистического познания и его конкретных целей. Среди них наиболее многочисленна группа технико-криминалистических методов (методы криминалистической фото- и видеосъемки, трасологии, баллистики, исследования документов и др.).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7259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1284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Основная задача криминалистической тактики состоит в наиболее эффективной организации криминалистической деятельности в соответствии с целями следственных действий, оперативно-розыскных и иных мероприятий и всего расследования и на основе наиболее рационального построения системы взаимоотношений и взаимодействий участников процесса. К числу лиц, деятельность которых исследуется криминалистической тактикой, относятся, с одной стороны, лица, профессиональная деятельность которых связана с собиранием и исследованием криминалистической информации (следователь, прокурор, работник органа дознания, специалист, эксперт и др.), а с другой – лица, поведение которых связано с формированием источников криминалистической информации (подозреваемые, обвиняемые, потерпевшие, свидетели, понятые).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067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3654" y="1196752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В криминалистической тактике активно и широко используются различные специальные методы контактного взаимодействия следователя с лицами, попавшими в орбиту следствия, методы использования при этом доказательственной информации в целях установления истины и другие методы, основанные во многом на логико-психологических данных, положениях, теории игр, рефлексивного управления, эвристического рефлексирования и др.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2057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5846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Криминалистическая методика расследования, в которой формируется стратегический арсенал расследования, использует как общие специальные методы, одинаково пригодные для расследования любого вида преступления (методы программированного расследования, криминалистического моделирования, методы определения направлений расследования с учетом имеющейся криминалистической информации и характера закономерности ее связей с еще не установленными данными, методы ситуационного развития расследования с учетом выявленных связей и зависимостей фактических данных и др.), так и методы, наиболее оптимальные для расследования отдельных видов или групп преступлений (программно-целевой метод, метод типовых версий, метод экономического и технологического анализа, метод криминалистического анализа деятельности должностных лиц, метод факторного анализа и др.).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31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9783" y="764704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Все методы криминалистики (общие, </a:t>
            </a:r>
            <a:r>
              <a:rPr lang="ru-RU" sz="2400" b="1" dirty="0" err="1" smtClean="0">
                <a:solidFill>
                  <a:srgbClr val="FFC000"/>
                </a:solidFill>
              </a:rPr>
              <a:t>частнонаучные</a:t>
            </a:r>
            <a:r>
              <a:rPr lang="ru-RU" sz="2400" b="1" dirty="0" smtClean="0">
                <a:solidFill>
                  <a:srgbClr val="FFC000"/>
                </a:solidFill>
              </a:rPr>
              <a:t>, специальные) могут использоваться в криминалистической деятельности лишь при условии, что они соответствуют требованиям уголовно-процессуального законодательства и нормам этики, научно обоснованы, проверены практикой, просты и безопасны, а также достаточно эффективны. 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При этом научное обобщение следственной и экспертно-криминалистической практики, тщательная апробация рекомендуемых методов на практике выступают как первостепенные источники и условия формирования любых криминалистических методов.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5596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Криминалистические вопросы организации раскрытия и расследования преступлений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3475" y="1556792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Относительно новый раздел криминалистики, в который вошли вопросы, не относящиеся непосредственно ни к одному из традиционных разделов, - такие как криминалистические версии и планирование расследования, взаимодействие следователя с сотрудниками ОВД и т.д. Подразделом данного раздела является система методов накопления и обработки справочной криминалистической информации, которую называют криминалистической регистрацией. Существуют различные криминалистические учёты: находящихся в розыске преступников, неопознанных трупов, похищенного антиквариата, дактилоскопические картотеки, изъятые с мест происшествия пули и др.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811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2420888"/>
            <a:ext cx="61141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</a:rPr>
              <a:t>БЛАГОДАРЮ ЗА ВНИМАНИЕ!!!</a:t>
            </a:r>
            <a:endParaRPr lang="ru-RU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07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Наша статистика связана с таким понятием,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как </a:t>
            </a:r>
            <a:r>
              <a:rPr lang="ru-RU" sz="3600" b="1" dirty="0" smtClean="0">
                <a:solidFill>
                  <a:srgbClr val="FFC000"/>
                </a:solidFill>
              </a:rPr>
              <a:t>«раскрытие преступлений».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859340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 В законодательстве, регламентирующем деятельность органов уголовной юстиции, а также в юридической литературе и практике правоохранительной деятельности, термин «раскрытие преступлений» используется уже давно и достаточно часто, в правовых актах официального разъяснения этому понятию и его содержанию нет. Ученые же, говоря о «раскрытии преступлений», либо также не дают его определения, либо их мнения по этому поводу не однозначны.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744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238" y="476672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Ряд ученых криминалистов все «раскрытые» преступления делят на несколько групп:</a:t>
            </a: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1) не полностью раскрытые, когда установлены существенные для разрешения дела фактические обстоятельства, а также лицо, совершившее преступление, которому может быть предъявлено обвинение;</a:t>
            </a: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2) полностью раскрытые на стадии предварительного расследования, когда составлено обвинительное заключение по делу и оно утверждено прокурором;</a:t>
            </a: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3) окончательно раскрытые, когда приговор суда вступил в законную силу.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497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Раскрытие преступления рассматривается большинством ученых и практиков как основная задача расследования, связанная с установлением лица, совершившего преступление.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49289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Для раскрытия преступления недостаточно установить предполагаемого преступника, нужно предъявить ему обвинение. 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3548" y="407707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Преступление раскрыто тогда, когда лицу не только предъявлено обвинение в его совершении, но и уголовное дело направлено в суд.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650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0316" y="33265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Анализируя имеющиеся среди ученых и практиков взгляды на понятие и содержание раскрытия преступлений необходимо учитывать следующее.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1258" y="1988840"/>
            <a:ext cx="82381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Предварительное расследование предъявлением обвинения не заканчивается, оно продолжается для проверки правильности обвинения, получения новых доказательств, в том числе и показаний самого обвиняемого. В ходе расследования обвинение может не подтвердиться. Тогда следователь обязан будет прекратить уголовное преследование в отношении обвиняемого. В этом случае преступление останется нераскрытым, т.к. лицо, его совершившее не установлено, и вина его не доказана. Поэтому нельзя считать, что предъявление обвинения равнозначно признанию виновным.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302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8434" y="620688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На наш взгляд для выработки единого правильного подхода к определению понятия и содержания раскрытия преступлений, необходимо прислушаться к мнению тех ученых и практиков, которые полагают, что преступление не может считаться раскрытым в связи с тем, что установлен лишь предполагаемый преступник, ему предъявлено обвинение либо даже составлено обвинительное заключение и дело направлено в суд. Оно будет раскрыто лишь тогда, когда конкретное лицо признано виновным в совершении этого преступления приговором суда, вступившим в законную силу.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277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Решение проблемы неоднозначности понимания деятельности по раскрытию преступлений и ее цели видится в следующем.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340768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1. Необходимо незамедлительно определить понятие раскрытия преступления на законодательном уровне. Для этого целесообразно включить в статью 5 Уголовно-процессуального кодекса Российской Федерации пункт, содержащий определение раскрытия преступлений следующего содержания: «Раскрытие преступлений – это деятельность органов дознания, предварительного расследования и суда, направленная на установление лица (лиц), совершившего деяние, запрещенное уголовным законом, а также обстоятельств, связанных с совершенным преступлением, подлежащих доказыванию в установленном настоящим Кодексом порядке. Преступление считается раскрытым, когда лицо признано виновным в совершении преступления вступившим в законную силу приговором суда».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297655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167</TotalTime>
  <Words>2338</Words>
  <Application>Microsoft Office PowerPoint</Application>
  <PresentationFormat>Экран (4:3)</PresentationFormat>
  <Paragraphs>103</Paragraphs>
  <Slides>39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Горизонт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Leon</dc:creator>
  <cp:lastModifiedBy>Л. А. Бушмакина</cp:lastModifiedBy>
  <cp:revision>35</cp:revision>
  <dcterms:created xsi:type="dcterms:W3CDTF">2014-10-16T15:26:45Z</dcterms:created>
  <dcterms:modified xsi:type="dcterms:W3CDTF">2018-12-14T10:54:10Z</dcterms:modified>
</cp:coreProperties>
</file>